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29" r:id="rId2"/>
    <p:sldId id="327" r:id="rId3"/>
    <p:sldId id="328" r:id="rId4"/>
    <p:sldId id="326" r:id="rId5"/>
    <p:sldId id="309" r:id="rId6"/>
    <p:sldId id="263" r:id="rId7"/>
    <p:sldId id="313" r:id="rId8"/>
    <p:sldId id="264" r:id="rId9"/>
    <p:sldId id="323" r:id="rId10"/>
    <p:sldId id="330" r:id="rId11"/>
    <p:sldId id="331" r:id="rId12"/>
    <p:sldId id="296" r:id="rId13"/>
    <p:sldId id="319" r:id="rId14"/>
    <p:sldId id="305" r:id="rId15"/>
    <p:sldId id="316" r:id="rId16"/>
    <p:sldId id="315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13"/>
    <p:restoredTop sz="83980"/>
  </p:normalViewPr>
  <p:slideViewPr>
    <p:cSldViewPr snapToGrid="0" snapToObjects="1">
      <p:cViewPr>
        <p:scale>
          <a:sx n="104" d="100"/>
          <a:sy n="104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F7794-F476-584D-8C3A-AEA8140F0DD0}" type="datetimeFigureOut">
              <a:rPr lang="en-US" smtClean="0"/>
              <a:t>4/1/20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FB617-9D84-CB43-948C-2E218EB82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Astronaut aboard the Apollo 13 mission, contracted</a:t>
            </a:r>
            <a:r>
              <a:rPr lang="en-US" baseline="0" dirty="0" smtClean="0"/>
              <a:t> a </a:t>
            </a:r>
            <a:r>
              <a:rPr lang="en-US" i="1" baseline="0" dirty="0" smtClean="0"/>
              <a:t>Pseudomonas aeruginosa</a:t>
            </a:r>
            <a:r>
              <a:rPr lang="en-US" i="0" baseline="0" dirty="0" smtClean="0"/>
              <a:t> infection in his kidneys during the Apollo 13 mission</a:t>
            </a:r>
          </a:p>
          <a:p>
            <a:r>
              <a:rPr lang="en-US" i="0" baseline="0" dirty="0" smtClean="0"/>
              <a:t>Oxygen tank exploded on board, astronauts aborted the mission and tried to go home, Fred </a:t>
            </a:r>
            <a:r>
              <a:rPr lang="en-US" i="0" baseline="0" dirty="0" err="1" smtClean="0"/>
              <a:t>Haise</a:t>
            </a:r>
            <a:r>
              <a:rPr lang="en-US" i="0" baseline="0" dirty="0" smtClean="0"/>
              <a:t> got a kidney infection with this bacteria</a:t>
            </a:r>
          </a:p>
          <a:p>
            <a:endParaRPr lang="en-US" i="0" baseline="0" dirty="0" smtClean="0"/>
          </a:p>
          <a:p>
            <a:endParaRPr lang="en-US" i="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FB617-9D84-CB43-948C-2E218EB826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67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look at </a:t>
            </a:r>
            <a:r>
              <a:rPr lang="en-US" dirty="0" err="1" smtClean="0"/>
              <a:t>lasR</a:t>
            </a:r>
            <a:r>
              <a:rPr lang="en-US" dirty="0" smtClean="0"/>
              <a:t> deletions</a:t>
            </a:r>
            <a:r>
              <a:rPr lang="en-US" baseline="0" dirty="0" smtClean="0"/>
              <a:t> again, we see that it’s not attributing the effects that we are observing</a:t>
            </a:r>
          </a:p>
          <a:p>
            <a:r>
              <a:rPr lang="en-US" baseline="0" dirty="0" smtClean="0"/>
              <a:t>- There are other regulatory mechanisms at 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FB617-9D84-CB43-948C-2E218EB826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33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CD5E-A262-49AE-A224-CD57B8EC006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PA, QS </a:t>
            </a:r>
            <a:r>
              <a:rPr lang="mr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chronic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lung infections like CF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little girl with CF</a:t>
            </a:r>
          </a:p>
          <a:p>
            <a:pPr marL="628650" lvl="1" indent="-171450">
              <a:buFontTx/>
              <a:buChar char="-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CFTR gene: transmembrane regulator</a:t>
            </a:r>
          </a:p>
          <a:p>
            <a:pPr marL="1085850" lvl="2" indent="-171450">
              <a:buFontTx/>
              <a:buChar char="-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maintains that balance between chloride and fluid at epithelial cell surface</a:t>
            </a:r>
          </a:p>
          <a:p>
            <a:pPr marL="171450" lvl="0" indent="-171450">
              <a:buFontTx/>
              <a:buChar char="-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disrupted, leads to thick and sticky mucus to buildup in the lungs</a:t>
            </a:r>
          </a:p>
          <a:p>
            <a:pPr marL="628650" lvl="1" indent="-171450">
              <a:buFontTx/>
              <a:buChar char="-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mucus is the perfect place for germs</a:t>
            </a:r>
          </a:p>
          <a:p>
            <a:pPr marL="628650" lvl="1" indent="-171450">
              <a:buFontTx/>
              <a:buChar char="-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 opportunistic pathogens like PA that take advantage of these immunocompromised individuals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- To combat these infections, antibiotics can target many mechanisms within these pathogens, so understanding the patient’s specific set of isolates becomes crucial to chronic disease prevention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FB617-9D84-CB43-948C-2E218EB826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7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opportunistic pathogen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surrounded by the organism: soil, water, on our skin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healthy = no risk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underlying disease: important pathogen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FB617-9D84-CB43-948C-2E218EB826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 to their new lung environ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Phenotypic, genomic,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metabolomic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changes</a:t>
            </a:r>
          </a:p>
          <a:p>
            <a:pPr marL="171450" indent="-171450">
              <a:buFontTx/>
              <a:buChar char="-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changes have been proposed to be biomarkers of infection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stage</a:t>
            </a:r>
          </a:p>
          <a:p>
            <a:pPr marL="171450" indent="-171450">
              <a:buFontTx/>
              <a:buChar char="-"/>
            </a:pP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Preliminary work from other groups: Mayer-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Hamblett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(UW: Seattle, Seattle Children’s Hospital)</a:t>
            </a:r>
          </a:p>
          <a:p>
            <a:pPr marL="171450" indent="-171450">
              <a:buFontTx/>
              <a:buChar char="-"/>
            </a:pP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Early:</a:t>
            </a:r>
            <a:r>
              <a:rPr lang="en-US" sz="1200" b="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susceptible to AB, non-mucoid, motile, can break down proteins, produce virulence factors (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pyocyanin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Late: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 resistance, slimy, non-motile, stop producing protease, stop QS</a:t>
            </a:r>
          </a:p>
          <a:p>
            <a:endParaRPr lang="en-US" sz="2000" baseline="0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of these changes: loss of function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Organism is hiding from immune system, don’t need phenotypes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DONT NEED TO ESTABLISH NEW INFECTIONS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already established within the lung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chronic phenotypes: more serious infection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loss of function: typically related to QS phenotypes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222D-F070-40C6-88D2-D5CC981E77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08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QS chemical communication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 how many counterparts are present before they turn on transcription of certain genes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 CD = still producing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autoinducers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lower proportion: not enough to turn on transcription</a:t>
            </a:r>
          </a:p>
          <a:p>
            <a:endParaRPr lang="en-US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CD =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autoinducers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bind to turn on transcription of genes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expressed with sufficient cells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4829-4984-604D-9392-FFBDA77525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8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a couple QS regulatory mechanisms in PA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Autoinducers</a:t>
            </a:r>
            <a:r>
              <a:rPr lang="en-US" baseline="0" dirty="0" smtClean="0"/>
              <a:t>, receptors, synthases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High cell density: production of AI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Coordination of group behaviors: antibiotic resistance, and other virulence factors to progress pathogenesis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understand changes in these</a:t>
            </a:r>
            <a:r>
              <a:rPr lang="en-US" baseline="0" dirty="0" smtClean="0"/>
              <a:t> regulatory pathways, we q</a:t>
            </a:r>
            <a:r>
              <a:rPr lang="en-US" dirty="0" smtClean="0"/>
              <a:t>uantified</a:t>
            </a:r>
            <a:r>
              <a:rPr lang="en-US" baseline="0" dirty="0" smtClean="0"/>
              <a:t> exoproduct production of each of these systems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Protease: </a:t>
            </a:r>
            <a:r>
              <a:rPr lang="en-US" sz="1200" dirty="0" smtClean="0"/>
              <a:t>zone clearance of casein in a milk agar plate. </a:t>
            </a:r>
          </a:p>
          <a:p>
            <a:pPr marL="171450" indent="-171450">
              <a:buFontTx/>
              <a:buChar char="-"/>
            </a:pPr>
            <a:r>
              <a:rPr lang="en-US" sz="1200" dirty="0" err="1" smtClean="0"/>
              <a:t>Pyocyanin</a:t>
            </a:r>
            <a:r>
              <a:rPr lang="en-US" sz="1200" dirty="0" smtClean="0"/>
              <a:t>: compares the pigment produced to the optical density of the sample</a:t>
            </a:r>
          </a:p>
          <a:p>
            <a:pPr marL="171450" indent="-171450">
              <a:buFontTx/>
              <a:buChar char="-"/>
            </a:pPr>
            <a:r>
              <a:rPr lang="en-US" sz="1200" dirty="0" err="1" smtClean="0"/>
              <a:t>Rhamnolipids</a:t>
            </a:r>
            <a:r>
              <a:rPr lang="en-US" sz="1200" dirty="0" smtClean="0"/>
              <a:t>: measures the relative quantity of the surfactant via serial dilution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4829-4984-604D-9392-FFBDA77525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27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looked at 50 isolates across 16 patients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early/late infection paired isolates, time difference was at least 5 years</a:t>
            </a: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pyo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rham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pro: all high in early and low in late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Charted together with the global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 though there is a trend, not a universal change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seen in 62-02</a:t>
            </a:r>
          </a:p>
          <a:p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ability for one QS phenotype to decrease more substantially than others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universal change: aspects of CF lung that we would like to observe further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4829-4984-604D-9392-FFBDA77525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47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Comparison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genotype</a:t>
            </a:r>
          </a:p>
          <a:p>
            <a:pPr marL="171450" indent="-171450">
              <a:buFontTx/>
              <a:buChar char="-"/>
            </a:pP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Phenotype is not always predicting genotype</a:t>
            </a:r>
          </a:p>
          <a:p>
            <a:pPr marL="628650" lvl="1" indent="-171450">
              <a:buFontTx/>
              <a:buChar char="-"/>
            </a:pP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mutations only in 11/20 (little over 50% of isolates)</a:t>
            </a:r>
          </a:p>
          <a:p>
            <a:pPr marL="628650" lvl="1" indent="-171450">
              <a:buFontTx/>
              <a:buChar char="-"/>
            </a:pP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 regulatory components at play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A4829-4984-604D-9392-FFBDA77525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9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QS scores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 isolates described earlier by EE Smith </a:t>
            </a: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conduct the three assays for each isolate, global set across isolates is represented in this tree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 trend: lose QS regulated phenotypes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interesting features: how branches maintain 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evidence that these populations maintain high QS with low QS isolates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are the phenotypes of that infection?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mixed populations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they more like early or late infection characteristics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evidence that might look like recovery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options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restoration in gene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or compensatory gene (dependency between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rhlR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undersampling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problems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diminished: is there compensations?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sequencing effort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FB617-9D84-CB43-948C-2E218EB826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60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6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3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74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2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5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7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7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2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76B89-F37D-3041-BC48-4E338203ED85}" type="datetimeFigureOut">
              <a:rPr lang="en-US" smtClean="0"/>
              <a:t>4/1/20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CCDD5-8811-EC4C-91F0-8D8DB8A90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2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1.tiff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jpeg"/><Relationship Id="rId10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30.png"/><Relationship Id="rId5" Type="http://schemas.openxmlformats.org/officeDocument/2006/relationships/image" Target="../media/image21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79473"/>
            <a:ext cx="12192000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Effects of Altered Quorum Sensing </a:t>
            </a:r>
            <a:br>
              <a:rPr lang="en-US" sz="4800" b="1" dirty="0"/>
            </a:br>
            <a:r>
              <a:rPr lang="en-US" sz="4800" b="1" dirty="0"/>
              <a:t>Regulatory Networks on </a:t>
            </a:r>
            <a:br>
              <a:rPr lang="en-US" sz="4800" b="1" dirty="0"/>
            </a:br>
            <a:r>
              <a:rPr lang="en-US" sz="4800" b="1" i="1" dirty="0"/>
              <a:t>Pseudomonas aeruginosa </a:t>
            </a:r>
            <a:r>
              <a:rPr lang="en-US" sz="4800" b="1" dirty="0"/>
              <a:t>Pathogenesis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00798"/>
            <a:ext cx="12192000" cy="22335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Ava Karanjia</a:t>
            </a:r>
          </a:p>
          <a:p>
            <a:r>
              <a:rPr lang="en-US" sz="2800" dirty="0" smtClean="0"/>
              <a:t>Dr. Heather Bean</a:t>
            </a:r>
          </a:p>
          <a:p>
            <a:r>
              <a:rPr lang="en-US" sz="2800" dirty="0" smtClean="0"/>
              <a:t>Arizona State University</a:t>
            </a:r>
          </a:p>
          <a:p>
            <a:r>
              <a:rPr lang="en-US" sz="2800" dirty="0" smtClean="0"/>
              <a:t>April </a:t>
            </a:r>
            <a:r>
              <a:rPr lang="en-US" sz="2800" dirty="0" smtClean="0"/>
              <a:t>18, 2020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056" y="4027995"/>
            <a:ext cx="2003210" cy="2063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4100798"/>
            <a:ext cx="2310482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664383"/>
            <a:ext cx="12191999" cy="1325563"/>
          </a:xfrm>
          <a:ln w="22225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Late chronic infections have </a:t>
            </a:r>
            <a:br>
              <a:rPr lang="en-US" sz="4000" b="1" dirty="0">
                <a:latin typeface="+mn-lt"/>
              </a:rPr>
            </a:br>
            <a:r>
              <a:rPr lang="en-US" sz="4000" b="1" u="sng" dirty="0">
                <a:latin typeface="+mn-lt"/>
              </a:rPr>
              <a:t>reduced</a:t>
            </a:r>
            <a:r>
              <a:rPr lang="en-US" sz="4000" b="1" dirty="0">
                <a:latin typeface="+mn-lt"/>
              </a:rPr>
              <a:t> QS phenotypes</a:t>
            </a:r>
            <a:endParaRPr lang="en-US" sz="4000" b="1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6" y="1989946"/>
            <a:ext cx="11964813" cy="34964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893276"/>
            <a:ext cx="12192000" cy="1436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664383"/>
            <a:ext cx="12191999" cy="1325563"/>
          </a:xfrm>
          <a:ln w="22225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err="1" smtClean="0">
                <a:latin typeface="+mn-lt"/>
              </a:rPr>
              <a:t>lasR</a:t>
            </a:r>
            <a:r>
              <a:rPr lang="en-US" sz="4000" b="1" dirty="0" smtClean="0">
                <a:latin typeface="+mn-lt"/>
              </a:rPr>
              <a:t>- genotype </a:t>
            </a:r>
            <a:r>
              <a:rPr lang="en-US" sz="4000" b="1" u="sng" dirty="0" smtClean="0">
                <a:latin typeface="+mn-lt"/>
              </a:rPr>
              <a:t>does not </a:t>
            </a:r>
            <a:r>
              <a:rPr lang="en-US" sz="4000" b="1" dirty="0" smtClean="0">
                <a:latin typeface="+mn-lt"/>
              </a:rPr>
              <a:t/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match predicted phenotype</a:t>
            </a:r>
            <a:endParaRPr lang="en-US" sz="4000" b="1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6" y="1989946"/>
            <a:ext cx="11964813" cy="349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88" y="1023274"/>
            <a:ext cx="8257625" cy="5296415"/>
          </a:xfrm>
          <a:prstGeom prst="rect">
            <a:avLst/>
          </a:prstGeom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7333018" y="6582962"/>
            <a:ext cx="4641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Adapted from Smith, E.E., et al. (2006) </a:t>
            </a:r>
            <a:r>
              <a:rPr lang="en-US" sz="1400" i="1" dirty="0" smtClean="0"/>
              <a:t>PNAS </a:t>
            </a:r>
            <a:r>
              <a:rPr lang="en-US" sz="1400" dirty="0" smtClean="0"/>
              <a:t>103: 8487-8492</a:t>
            </a:r>
            <a:r>
              <a:rPr lang="en-US" sz="1400" i="1" dirty="0" smtClean="0"/>
              <a:t>.</a:t>
            </a:r>
            <a:endParaRPr lang="en-US" sz="1400" i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7389" y="618973"/>
            <a:ext cx="5642612" cy="132556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+mn-lt"/>
              </a:rPr>
              <a:t>Phenotypic biomarkers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help to understand the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latin typeface="+mn-lt"/>
              </a:rPr>
              <a:t>PA genome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48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333018" y="6582962"/>
            <a:ext cx="4641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Adapted from Smith, E.E., et al. (2006) </a:t>
            </a:r>
            <a:r>
              <a:rPr lang="en-US" sz="1400" i="1" dirty="0" smtClean="0"/>
              <a:t>PNAS </a:t>
            </a:r>
            <a:r>
              <a:rPr lang="en-US" sz="1400" dirty="0" smtClean="0"/>
              <a:t>103: 8487-8492</a:t>
            </a:r>
            <a:r>
              <a:rPr lang="en-US" sz="1400" i="1" dirty="0" smtClean="0"/>
              <a:t>.</a:t>
            </a:r>
            <a:endParaRPr lang="en-US" sz="140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055488" y="1023274"/>
            <a:ext cx="8257625" cy="5296415"/>
            <a:chOff x="2055488" y="1023274"/>
            <a:chExt cx="8257625" cy="52964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488" y="1023274"/>
              <a:ext cx="8257625" cy="5296415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Rectangle 5"/>
            <p:cNvSpPr/>
            <p:nvPr/>
          </p:nvSpPr>
          <p:spPr>
            <a:xfrm>
              <a:off x="5120642" y="2655137"/>
              <a:ext cx="157942" cy="1761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682609" y="4549840"/>
              <a:ext cx="157942" cy="1761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56285" y="4961732"/>
              <a:ext cx="157942" cy="17613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882892" y="4148926"/>
              <a:ext cx="285750" cy="303177"/>
            </a:xfrm>
            <a:prstGeom prst="ellipse">
              <a:avLst/>
            </a:prstGeom>
            <a:noFill/>
            <a:ln w="57150">
              <a:gradFill flip="none" rotWithShape="1">
                <a:gsLst>
                  <a:gs pos="47000">
                    <a:schemeClr val="tx1"/>
                  </a:gs>
                  <a:gs pos="53000">
                    <a:srgbClr val="00B050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9616518" y="4435150"/>
              <a:ext cx="285750" cy="303177"/>
            </a:xfrm>
            <a:prstGeom prst="ellipse">
              <a:avLst/>
            </a:prstGeom>
            <a:noFill/>
            <a:ln w="57150">
              <a:gradFill flip="none" rotWithShape="1">
                <a:gsLst>
                  <a:gs pos="47000">
                    <a:schemeClr val="tx1"/>
                  </a:gs>
                  <a:gs pos="53000">
                    <a:srgbClr val="00B050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9135489" y="5221713"/>
              <a:ext cx="285750" cy="303177"/>
            </a:xfrm>
            <a:prstGeom prst="ellipse">
              <a:avLst/>
            </a:prstGeom>
            <a:noFill/>
            <a:ln w="57150">
              <a:gradFill flip="none" rotWithShape="1">
                <a:gsLst>
                  <a:gs pos="47000">
                    <a:schemeClr val="tx1"/>
                  </a:gs>
                  <a:gs pos="53000">
                    <a:srgbClr val="00B050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9145552" y="4730091"/>
              <a:ext cx="285750" cy="303177"/>
            </a:xfrm>
            <a:prstGeom prst="ellipse">
              <a:avLst/>
            </a:prstGeom>
            <a:noFill/>
            <a:ln w="57150">
              <a:gradFill flip="none" rotWithShape="1">
                <a:gsLst>
                  <a:gs pos="47000">
                    <a:schemeClr val="tx1"/>
                  </a:gs>
                  <a:gs pos="53000">
                    <a:srgbClr val="00B050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9581426" y="5373301"/>
              <a:ext cx="285750" cy="303177"/>
            </a:xfrm>
            <a:prstGeom prst="ellipse">
              <a:avLst/>
            </a:prstGeom>
            <a:noFill/>
            <a:ln w="57150">
              <a:gradFill flip="none" rotWithShape="1">
                <a:gsLst>
                  <a:gs pos="47000">
                    <a:schemeClr val="tx1"/>
                  </a:gs>
                  <a:gs pos="53000">
                    <a:srgbClr val="00B050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303298" y="2405274"/>
              <a:ext cx="285750" cy="303177"/>
            </a:xfrm>
            <a:prstGeom prst="ellipse">
              <a:avLst/>
            </a:prstGeom>
            <a:noFill/>
            <a:ln w="57150">
              <a:gradFill flip="none" rotWithShape="1">
                <a:gsLst>
                  <a:gs pos="47000">
                    <a:schemeClr val="tx1"/>
                  </a:gs>
                  <a:gs pos="53000">
                    <a:srgbClr val="00B050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10561914" y="4738327"/>
            <a:ext cx="1412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</a:rPr>
              <a:t>lasR</a:t>
            </a:r>
            <a:r>
              <a:rPr lang="en-US" sz="4000" b="1" dirty="0" smtClean="0">
                <a:solidFill>
                  <a:srgbClr val="00B050"/>
                </a:solidFill>
              </a:rPr>
              <a:t>- 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27389" y="618973"/>
            <a:ext cx="5642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Phenotype </a:t>
            </a:r>
            <a:r>
              <a:rPr lang="en-US" sz="4000" b="1" u="sng" dirty="0" smtClean="0">
                <a:latin typeface="+mn-lt"/>
              </a:rPr>
              <a:t>do not </a:t>
            </a:r>
          </a:p>
          <a:p>
            <a:r>
              <a:rPr lang="en-US" sz="4000" b="1" dirty="0" smtClean="0">
                <a:latin typeface="+mn-lt"/>
              </a:rPr>
              <a:t>predict genotype</a:t>
            </a:r>
          </a:p>
          <a:p>
            <a:r>
              <a:rPr lang="en-US" sz="4000" b="1" dirty="0" smtClean="0">
                <a:latin typeface="+mn-lt"/>
              </a:rPr>
              <a:t>in all cases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242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8" y="1035630"/>
            <a:ext cx="7844656" cy="5031538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7333018" y="6582962"/>
            <a:ext cx="4641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Adapted from Smith, E.E., et al. (2006) </a:t>
            </a:r>
            <a:r>
              <a:rPr lang="en-US" sz="1400" i="1" dirty="0" smtClean="0"/>
              <a:t>PNAS </a:t>
            </a:r>
            <a:r>
              <a:rPr lang="en-US" sz="1400" dirty="0" smtClean="0"/>
              <a:t>103: 8487-8492</a:t>
            </a:r>
            <a:r>
              <a:rPr lang="en-US" sz="1400" i="1" dirty="0" smtClean="0"/>
              <a:t>.</a:t>
            </a:r>
            <a:endParaRPr lang="en-US" sz="1400" i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1688" y="360492"/>
            <a:ext cx="5642612" cy="132556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+mn-lt"/>
              </a:rPr>
              <a:t>Conclusions</a:t>
            </a:r>
            <a:endParaRPr lang="en-US" sz="40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6596" y="1880120"/>
            <a:ext cx="3729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Recovery of </a:t>
            </a:r>
          </a:p>
          <a:p>
            <a:pPr algn="ctr"/>
            <a:r>
              <a:rPr lang="en-US" sz="2400" b="1" dirty="0" smtClean="0"/>
              <a:t>initial QS abilities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8799313" y="428513"/>
            <a:ext cx="2963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Phenotypes can predict late-like or chronic infections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8836516" y="4391680"/>
            <a:ext cx="2963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Phenotypes </a:t>
            </a:r>
            <a:r>
              <a:rPr lang="en-US" sz="2400" b="1" dirty="0" smtClean="0"/>
              <a:t>do not </a:t>
            </a:r>
          </a:p>
          <a:p>
            <a:pPr algn="ctr"/>
            <a:r>
              <a:rPr lang="en-US" sz="2400" b="1" dirty="0" smtClean="0"/>
              <a:t>predict genotypes</a:t>
            </a:r>
          </a:p>
          <a:p>
            <a:pPr algn="ctr"/>
            <a:r>
              <a:rPr lang="en-US" sz="2400" b="1" dirty="0"/>
              <a:t>i</a:t>
            </a:r>
            <a:r>
              <a:rPr lang="en-US" sz="2400" b="1" dirty="0" smtClean="0"/>
              <a:t>n all isolates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8836516" y="3135900"/>
            <a:ext cx="288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Co-culture of different mutations</a:t>
            </a:r>
          </a:p>
        </p:txBody>
      </p:sp>
    </p:spTree>
    <p:extLst>
      <p:ext uri="{BB962C8B-B14F-4D97-AF65-F5344CB8AC3E}">
        <p14:creationId xmlns:p14="http://schemas.microsoft.com/office/powerpoint/2010/main" val="124368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11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Future Directions</a:t>
            </a:r>
            <a:endParaRPr lang="en-US" b="1" dirty="0"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35819" y="1690688"/>
            <a:ext cx="5122069" cy="4595492"/>
            <a:chOff x="421481" y="1955929"/>
            <a:chExt cx="5122069" cy="459549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3170278"/>
              <a:ext cx="4476750" cy="3381143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066800" y="2514600"/>
              <a:ext cx="0" cy="13716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21481" y="1955929"/>
              <a:ext cx="4129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Quantify signaling molecules</a:t>
              </a:r>
              <a:endParaRPr lang="en-US" sz="2400" b="1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448051" y="2514600"/>
              <a:ext cx="0" cy="13716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986633" y="1726655"/>
            <a:ext cx="4579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Phenotypic changes in result of </a:t>
            </a:r>
            <a:r>
              <a:rPr lang="en-US" sz="2400" b="1" dirty="0" err="1" smtClean="0"/>
              <a:t>Δ</a:t>
            </a:r>
            <a:r>
              <a:rPr lang="en-US" sz="2400" b="1" dirty="0" smtClean="0"/>
              <a:t>, ΔΔ, ΔΔΔ, ΔΔΔΔ mutant standards </a:t>
            </a:r>
            <a:endParaRPr lang="en-US" sz="24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0" y="2905037"/>
            <a:ext cx="3020827" cy="12858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0" y="4574266"/>
            <a:ext cx="3020827" cy="1285876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8700902" y="3283655"/>
            <a:ext cx="371475" cy="442912"/>
            <a:chOff x="8643938" y="4796507"/>
            <a:chExt cx="872551" cy="1147093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8643938" y="4800600"/>
              <a:ext cx="872551" cy="1143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8643938" y="4796507"/>
              <a:ext cx="872551" cy="1143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0310627" y="4938596"/>
            <a:ext cx="371475" cy="442912"/>
            <a:chOff x="8643938" y="4796507"/>
            <a:chExt cx="872551" cy="114709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643938" y="4800600"/>
              <a:ext cx="872551" cy="1143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8643938" y="4796507"/>
              <a:ext cx="872551" cy="1143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820090" y="5418704"/>
            <a:ext cx="371475" cy="442912"/>
            <a:chOff x="8643938" y="4796507"/>
            <a:chExt cx="872551" cy="1147093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8643938" y="4800600"/>
              <a:ext cx="872551" cy="1143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8643938" y="4796507"/>
              <a:ext cx="872551" cy="114300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418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2367" y="221162"/>
            <a:ext cx="47872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Acknowledgements</a:t>
            </a:r>
          </a:p>
        </p:txBody>
      </p:sp>
      <p:pic>
        <p:nvPicPr>
          <p:cNvPr id="1026" name="Picture 2" descr="https://www.givingtrax.com/app/assets/entities/0/0-CFF_Logo_4cp-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110" y="4691102"/>
            <a:ext cx="2138146" cy="133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7156" y="1353690"/>
            <a:ext cx="8973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Bean 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Lab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Biomedicine and Biotechnology, 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ASU: </a:t>
            </a:r>
          </a:p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Dr. Heather D. Bean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7156" y="2507600"/>
            <a:ext cx="9340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Support: 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Cystic Fibrosis Foundation, CF Isolate Core at Seattle Children’s Research Institute, ASU SOLUR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Program,  NASA/ASU Space Grant Program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9" t="19165" r="10757" b="19724"/>
          <a:stretch/>
        </p:blipFill>
        <p:spPr>
          <a:xfrm>
            <a:off x="969210" y="4764783"/>
            <a:ext cx="2733157" cy="125925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507" y="4116861"/>
            <a:ext cx="2003210" cy="2063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39" y="4691102"/>
            <a:ext cx="1332936" cy="133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477195" y="2763088"/>
            <a:ext cx="475039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Questions?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64057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84;p15"/>
          <p:cNvPicPr preferRelativeResize="0"/>
          <p:nvPr/>
        </p:nvPicPr>
        <p:blipFill rotWithShape="1">
          <a:blip r:embed="rId2">
            <a:alphaModFix/>
          </a:blip>
          <a:srcRect l="9482" t="7257" r="5468" b="11475"/>
          <a:stretch/>
        </p:blipFill>
        <p:spPr>
          <a:xfrm>
            <a:off x="3276888" y="4432740"/>
            <a:ext cx="5486400" cy="548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07" y="770799"/>
            <a:ext cx="2113550" cy="51204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45418" y="3840003"/>
            <a:ext cx="1523832" cy="2565436"/>
            <a:chOff x="3072484" y="3535288"/>
            <a:chExt cx="1523832" cy="25654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484" y="3535288"/>
              <a:ext cx="1523832" cy="2565436"/>
            </a:xfrm>
            <a:prstGeom prst="rect">
              <a:avLst/>
            </a:prstGeom>
          </p:spPr>
        </p:pic>
        <p:sp>
          <p:nvSpPr>
            <p:cNvPr id="7" name="Arc 6"/>
            <p:cNvSpPr/>
            <p:nvPr/>
          </p:nvSpPr>
          <p:spPr>
            <a:xfrm rot="10600177">
              <a:off x="3466218" y="3917715"/>
              <a:ext cx="357410" cy="407751"/>
            </a:xfrm>
            <a:prstGeom prst="arc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24959" y="1365510"/>
            <a:ext cx="3702649" cy="1077218"/>
            <a:chOff x="1024959" y="1365510"/>
            <a:chExt cx="3702649" cy="107721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959" y="1631751"/>
              <a:ext cx="609430" cy="60943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826169" y="1365510"/>
              <a:ext cx="290143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Active </a:t>
              </a:r>
              <a:endParaRPr lang="en-US" sz="3200" b="1" dirty="0" smtClean="0"/>
            </a:p>
            <a:p>
              <a:r>
                <a:rPr lang="en-US" sz="3200" b="1" dirty="0" smtClean="0"/>
                <a:t>Immune System</a:t>
              </a:r>
              <a:endParaRPr lang="en-US" sz="32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24958" y="2830459"/>
            <a:ext cx="3569987" cy="1077218"/>
            <a:chOff x="1024958" y="2830459"/>
            <a:chExt cx="3569987" cy="10772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958" y="3064353"/>
              <a:ext cx="609430" cy="60943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826169" y="2830459"/>
              <a:ext cx="2768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Normal Bacteria</a:t>
              </a:r>
              <a:endParaRPr lang="en-US" sz="3200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207918" y="1807532"/>
            <a:ext cx="29014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249742"/>
                </a:solidFill>
              </a:rPr>
              <a:t>Decreased </a:t>
            </a:r>
            <a:r>
              <a:rPr lang="en-US" sz="4800" b="1" dirty="0" smtClean="0"/>
              <a:t>Possibility for an Infection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47174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8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76888" y="4436989"/>
            <a:ext cx="5486400" cy="548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66" y="770799"/>
            <a:ext cx="2113550" cy="51204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44406" y="3836237"/>
            <a:ext cx="1523832" cy="2565436"/>
            <a:chOff x="6143569" y="3535288"/>
            <a:chExt cx="1523832" cy="25654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569" y="3535288"/>
              <a:ext cx="1523832" cy="2565436"/>
            </a:xfrm>
            <a:prstGeom prst="rect">
              <a:avLst/>
            </a:prstGeom>
          </p:spPr>
        </p:pic>
        <p:sp>
          <p:nvSpPr>
            <p:cNvPr id="9" name="Arc 8"/>
            <p:cNvSpPr/>
            <p:nvPr/>
          </p:nvSpPr>
          <p:spPr>
            <a:xfrm rot="20903522">
              <a:off x="6384272" y="4155880"/>
              <a:ext cx="357410" cy="407751"/>
            </a:xfrm>
            <a:prstGeom prst="arc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669680" y="3637386"/>
              <a:ext cx="213406" cy="203876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947915" y="3701096"/>
              <a:ext cx="242427" cy="135917"/>
            </a:xfrm>
            <a:prstGeom prst="line">
              <a:avLst/>
            </a:prstGeom>
            <a:ln w="889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7" b="18333"/>
          <a:stretch/>
        </p:blipFill>
        <p:spPr>
          <a:xfrm>
            <a:off x="5409898" y="528799"/>
            <a:ext cx="1173864" cy="110295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13041" y="2830459"/>
            <a:ext cx="3581904" cy="1077218"/>
            <a:chOff x="1013041" y="2830459"/>
            <a:chExt cx="3581904" cy="1077218"/>
          </a:xfrm>
        </p:grpSpPr>
        <p:sp>
          <p:nvSpPr>
            <p:cNvPr id="21" name="TextBox 20"/>
            <p:cNvSpPr txBox="1"/>
            <p:nvPr/>
          </p:nvSpPr>
          <p:spPr>
            <a:xfrm>
              <a:off x="1826169" y="2830459"/>
              <a:ext cx="2768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Stressed</a:t>
              </a:r>
            </a:p>
            <a:p>
              <a:r>
                <a:rPr lang="en-US" sz="3200" b="1" dirty="0" smtClean="0"/>
                <a:t>Bacteria</a:t>
              </a:r>
              <a:endParaRPr lang="en-US" sz="3200" b="1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41" y="3016498"/>
              <a:ext cx="625667" cy="78406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018183" y="1365510"/>
            <a:ext cx="3768543" cy="1077218"/>
            <a:chOff x="1018183" y="1365510"/>
            <a:chExt cx="3768543" cy="1077218"/>
          </a:xfrm>
        </p:grpSpPr>
        <p:sp>
          <p:nvSpPr>
            <p:cNvPr id="18" name="TextBox 17"/>
            <p:cNvSpPr txBox="1"/>
            <p:nvPr/>
          </p:nvSpPr>
          <p:spPr>
            <a:xfrm>
              <a:off x="1826170" y="1365510"/>
              <a:ext cx="296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Suppressed  </a:t>
              </a:r>
              <a:r>
                <a:rPr lang="en-US" sz="3200" b="1" dirty="0"/>
                <a:t>Immune System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183" y="1538179"/>
              <a:ext cx="625667" cy="784063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8207918" y="1807532"/>
            <a:ext cx="29014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Increased</a:t>
            </a:r>
          </a:p>
          <a:p>
            <a:pPr algn="ctr"/>
            <a:r>
              <a:rPr lang="en-US" sz="4800" b="1" dirty="0"/>
              <a:t>Possibility for an </a:t>
            </a:r>
            <a:r>
              <a:rPr lang="en-US" sz="4800" b="1" dirty="0" smtClean="0"/>
              <a:t>Infection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81305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9" y="571499"/>
            <a:ext cx="3886201" cy="3886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8" y="2468561"/>
            <a:ext cx="3640139" cy="36401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43449" y="961061"/>
            <a:ext cx="5929313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Astronaut Fred </a:t>
            </a:r>
            <a:r>
              <a:rPr lang="en-US" sz="4400" b="1" dirty="0" err="1" smtClean="0"/>
              <a:t>Haise</a:t>
            </a:r>
            <a:r>
              <a:rPr lang="en-US" sz="4400" b="1" dirty="0" smtClean="0"/>
              <a:t> Jr.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18405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485" b="15472"/>
          <a:stretch/>
        </p:blipFill>
        <p:spPr>
          <a:xfrm>
            <a:off x="3264327" y="0"/>
            <a:ext cx="8379714" cy="6878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72" y="3951513"/>
            <a:ext cx="4480989" cy="25175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84" y="1118507"/>
            <a:ext cx="270710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9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/>
          <p:nvPr/>
        </p:nvGrpSpPr>
        <p:grpSpPr>
          <a:xfrm>
            <a:off x="2015157" y="3422939"/>
            <a:ext cx="3356855" cy="2952839"/>
            <a:chOff x="203614" y="210979"/>
            <a:chExt cx="2743200" cy="2213931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3614" y="210979"/>
              <a:ext cx="2743200" cy="2194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16" name="Rectangle 15"/>
            <p:cNvSpPr/>
            <p:nvPr/>
          </p:nvSpPr>
          <p:spPr>
            <a:xfrm>
              <a:off x="229974" y="2178689"/>
              <a:ext cx="134524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shelbycountyswcd.org</a:t>
              </a:r>
            </a:p>
          </p:txBody>
        </p:sp>
      </p:grpSp>
      <p:grpSp>
        <p:nvGrpSpPr>
          <p:cNvPr id="5" name="Group 19"/>
          <p:cNvGrpSpPr/>
          <p:nvPr/>
        </p:nvGrpSpPr>
        <p:grpSpPr>
          <a:xfrm>
            <a:off x="5829747" y="3286471"/>
            <a:ext cx="4560575" cy="3164961"/>
            <a:chOff x="5181600" y="4243847"/>
            <a:chExt cx="3886200" cy="2585577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 l="10000" r="7333"/>
            <a:stretch>
              <a:fillRect/>
            </a:stretch>
          </p:blipFill>
          <p:spPr bwMode="auto">
            <a:xfrm>
              <a:off x="5181600" y="4243847"/>
              <a:ext cx="3886200" cy="2585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8213079" y="6554854"/>
              <a:ext cx="8547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nytimes.com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17876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</a:rPr>
              <a:t>Pseudomonas aeruginosa</a:t>
            </a:r>
          </a:p>
        </p:txBody>
      </p:sp>
      <p:pic>
        <p:nvPicPr>
          <p:cNvPr id="41986" name="Picture 2" descr="http://www.pseudomonas.com/images/paerugino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3898" y="1255511"/>
            <a:ext cx="3458155" cy="25908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1479955" y="3588718"/>
            <a:ext cx="1170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Pseudomonas.com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7603103" y="1335181"/>
            <a:ext cx="3433246" cy="2182460"/>
            <a:chOff x="6248400" y="1219200"/>
            <a:chExt cx="2834704" cy="1828800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48400" y="1219200"/>
              <a:ext cx="27432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8016304" y="2824979"/>
              <a:ext cx="1066800" cy="206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chemeClr val="bg1"/>
                  </a:solidFill>
                  <a:latin typeface="+mj-lt"/>
                </a:rPr>
                <a:t>www.pbase.com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7764054" y="3937308"/>
            <a:ext cx="1149575" cy="21854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63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extrusionH="76200" contourW="44450" prstMaterial="matte">
            <a:bevelT w="63500" h="63500" prst="artDeco"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08513" y="168415"/>
            <a:ext cx="7939545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C00000"/>
                </a:solidFill>
              </a:rPr>
              <a:t>P</a:t>
            </a:r>
            <a:r>
              <a:rPr lang="en-US" sz="4400" b="1" i="1" dirty="0">
                <a:solidFill>
                  <a:srgbClr val="C00000"/>
                </a:solidFill>
              </a:rPr>
              <a:t>. aeruginosa </a:t>
            </a:r>
            <a:r>
              <a:rPr lang="en-US" sz="4400" b="1" dirty="0"/>
              <a:t>adapts in the l</a:t>
            </a:r>
            <a:r>
              <a:rPr lang="en-US" sz="4400" b="1" dirty="0" smtClean="0"/>
              <a:t>ung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7" t="38395" r="20741" b="34938"/>
          <a:stretch/>
        </p:blipFill>
        <p:spPr>
          <a:xfrm rot="5400000">
            <a:off x="8719869" y="4343275"/>
            <a:ext cx="2183533" cy="137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1" t="33655" r="28216" b="38741"/>
          <a:stretch/>
        </p:blipFill>
        <p:spPr>
          <a:xfrm rot="5400000">
            <a:off x="8724245" y="1706354"/>
            <a:ext cx="2174783" cy="137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6" t="9630" r="6296" b="20000"/>
          <a:stretch/>
        </p:blipFill>
        <p:spPr>
          <a:xfrm rot="5400000">
            <a:off x="1770044" y="3950555"/>
            <a:ext cx="2175334" cy="2148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3827" r="3543"/>
          <a:stretch/>
        </p:blipFill>
        <p:spPr>
          <a:xfrm rot="5400000">
            <a:off x="4083417" y="3954657"/>
            <a:ext cx="2183535" cy="2148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9075" r="11389" b="5717"/>
          <a:stretch/>
        </p:blipFill>
        <p:spPr>
          <a:xfrm rot="5400000">
            <a:off x="4105727" y="1299801"/>
            <a:ext cx="2138915" cy="2148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7764054" y="1294130"/>
            <a:ext cx="1149575" cy="21854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63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extrusionH="76200" contourW="44450" prstMaterial="matte">
            <a:bevelT w="63500" h="63500" prst="artDeco"/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r="4814" b="11296"/>
          <a:stretch/>
        </p:blipFill>
        <p:spPr>
          <a:xfrm rot="2400000" flipH="1">
            <a:off x="6782346" y="1316610"/>
            <a:ext cx="2103532" cy="20953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6855707" y="1194399"/>
            <a:ext cx="934406" cy="2419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51721" r="4074" b="6111"/>
          <a:stretch/>
        </p:blipFill>
        <p:spPr>
          <a:xfrm rot="5400000">
            <a:off x="5937744" y="1832079"/>
            <a:ext cx="2148841" cy="1094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r="4814" b="11296"/>
          <a:stretch/>
        </p:blipFill>
        <p:spPr>
          <a:xfrm rot="19260000">
            <a:off x="6699443" y="3966588"/>
            <a:ext cx="2118578" cy="21103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9" name="Rectangle 28"/>
          <p:cNvSpPr/>
          <p:nvPr/>
        </p:nvSpPr>
        <p:spPr>
          <a:xfrm>
            <a:off x="6855707" y="3829336"/>
            <a:ext cx="934406" cy="2452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11080" r="4074" b="46753"/>
          <a:stretch/>
        </p:blipFill>
        <p:spPr>
          <a:xfrm rot="16200000" flipH="1">
            <a:off x="5920397" y="4481969"/>
            <a:ext cx="2183534" cy="1094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3544" r="4814" b="4629"/>
          <a:stretch/>
        </p:blipFill>
        <p:spPr>
          <a:xfrm rot="10800000">
            <a:off x="1783293" y="1304763"/>
            <a:ext cx="2140761" cy="2148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333115" y="6156679"/>
            <a:ext cx="451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QS LOSS </a:t>
            </a:r>
            <a:r>
              <a:rPr lang="en-US" sz="3200" dirty="0"/>
              <a:t>OF FUNCTION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354982" y="3563973"/>
            <a:ext cx="4495869" cy="31774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790991" y="3510790"/>
            <a:ext cx="223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Antibiotic resistance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00764" y="3506121"/>
            <a:ext cx="223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Mucoidy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895988" y="3515462"/>
            <a:ext cx="223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Motility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258173" y="3525830"/>
            <a:ext cx="223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Protease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691576" y="3518578"/>
            <a:ext cx="223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Pyocyanin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7569" y="2214563"/>
            <a:ext cx="101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early</a:t>
            </a:r>
            <a:endParaRPr lang="en-US" sz="2800"/>
          </a:p>
        </p:txBody>
      </p:sp>
      <p:sp>
        <p:nvSpPr>
          <p:cNvPr id="27" name="TextBox 26"/>
          <p:cNvSpPr txBox="1"/>
          <p:nvPr/>
        </p:nvSpPr>
        <p:spPr>
          <a:xfrm>
            <a:off x="434760" y="4760145"/>
            <a:ext cx="101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/>
              <a:t>late</a:t>
            </a:r>
            <a:endParaRPr lang="en-US" sz="2800"/>
          </a:p>
        </p:txBody>
      </p:sp>
      <p:sp>
        <p:nvSpPr>
          <p:cNvPr id="6" name="Rectangle 5"/>
          <p:cNvSpPr/>
          <p:nvPr/>
        </p:nvSpPr>
        <p:spPr>
          <a:xfrm>
            <a:off x="447569" y="3830548"/>
            <a:ext cx="11015088" cy="290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2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What is Quorum Sensing (QS)?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679625" y="1690688"/>
            <a:ext cx="6468947" cy="4052128"/>
            <a:chOff x="1127049" y="2520028"/>
            <a:chExt cx="6468947" cy="4052128"/>
          </a:xfrm>
        </p:grpSpPr>
        <p:pic>
          <p:nvPicPr>
            <p:cNvPr id="1030" name="Picture 6" descr="s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75"/>
            <a:stretch/>
          </p:blipFill>
          <p:spPr bwMode="auto">
            <a:xfrm>
              <a:off x="1127049" y="2520028"/>
              <a:ext cx="6468947" cy="3179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551466" y="6188214"/>
              <a:ext cx="20669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mtClean="0"/>
                <a:t>Individual behaviors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29507" y="6202824"/>
              <a:ext cx="17362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Group behaviors</a:t>
              </a:r>
              <a:endParaRPr lang="en-US" dirty="0"/>
            </a:p>
          </p:txBody>
        </p:sp>
        <p:sp>
          <p:nvSpPr>
            <p:cNvPr id="5" name="Down Arrow 4"/>
            <p:cNvSpPr/>
            <p:nvPr/>
          </p:nvSpPr>
          <p:spPr>
            <a:xfrm>
              <a:off x="2381693" y="5699052"/>
              <a:ext cx="203261" cy="489162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5994369" y="5699052"/>
              <a:ext cx="203261" cy="489162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6" descr="s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5" r="72760" b="3354"/>
          <a:stretch/>
        </p:blipFill>
        <p:spPr bwMode="auto">
          <a:xfrm>
            <a:off x="473214" y="3338644"/>
            <a:ext cx="2040720" cy="51435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34259" y="6403657"/>
            <a:ext cx="1919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S</a:t>
            </a:r>
            <a:r>
              <a:rPr lang="en-US" sz="1400" smtClean="0"/>
              <a:t>chaechter.asmblog.org</a:t>
            </a:r>
            <a:endParaRPr lang="en-US" sz="1400" dirty="0"/>
          </a:p>
        </p:txBody>
      </p:sp>
      <p:pic>
        <p:nvPicPr>
          <p:cNvPr id="12" name="Picture 6" descr="s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3" t="85604" r="42350" b="2485"/>
          <a:stretch/>
        </p:blipFill>
        <p:spPr bwMode="auto">
          <a:xfrm>
            <a:off x="605593" y="3852994"/>
            <a:ext cx="2187697" cy="5059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s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0" t="86450" b="2940"/>
          <a:stretch/>
        </p:blipFill>
        <p:spPr bwMode="auto">
          <a:xfrm>
            <a:off x="184195" y="4327186"/>
            <a:ext cx="2944766" cy="437749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900863" y="1690688"/>
            <a:ext cx="3657600" cy="44529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784271" y="4897864"/>
            <a:ext cx="1517882" cy="1624461"/>
            <a:chOff x="6640536" y="1194399"/>
            <a:chExt cx="2273093" cy="2419931"/>
          </a:xfrm>
        </p:grpSpPr>
        <p:sp>
          <p:nvSpPr>
            <p:cNvPr id="39" name="Rectangle 38"/>
            <p:cNvSpPr/>
            <p:nvPr/>
          </p:nvSpPr>
          <p:spPr>
            <a:xfrm>
              <a:off x="7764054" y="1294130"/>
              <a:ext cx="1149575" cy="218541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63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extrusionH="76200" contourW="44450" prstMaterial="matte">
              <a:bevelT w="63500" h="63500" prst="artDeco"/>
              <a:extrusionClr>
                <a:schemeClr val="tx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92" r="4814" b="11296"/>
            <a:stretch/>
          </p:blipFill>
          <p:spPr>
            <a:xfrm rot="2400000" flipH="1">
              <a:off x="6782346" y="1316610"/>
              <a:ext cx="2103532" cy="209534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41" name="Rectangle 40"/>
            <p:cNvSpPr/>
            <p:nvPr/>
          </p:nvSpPr>
          <p:spPr>
            <a:xfrm>
              <a:off x="6640536" y="1194399"/>
              <a:ext cx="1149576" cy="24199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462" y="818379"/>
            <a:ext cx="3466914" cy="13255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Quorum Sensing in </a:t>
            </a:r>
            <a:br>
              <a:rPr lang="en-US" b="1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b="1" i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P. aeruginosa</a:t>
            </a:r>
            <a:endParaRPr lang="en-US" b="1" i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Pie 46"/>
          <p:cNvSpPr/>
          <p:nvPr/>
        </p:nvSpPr>
        <p:spPr>
          <a:xfrm rot="16200000">
            <a:off x="5392929" y="2806131"/>
            <a:ext cx="1022915" cy="971588"/>
          </a:xfrm>
          <a:prstGeom prst="pi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Pie 45"/>
          <p:cNvSpPr/>
          <p:nvPr/>
        </p:nvSpPr>
        <p:spPr>
          <a:xfrm rot="16200000">
            <a:off x="9341034" y="2844524"/>
            <a:ext cx="1022915" cy="971588"/>
          </a:xfrm>
          <a:prstGeom prst="pi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42178" y="643275"/>
            <a:ext cx="7231353" cy="4244350"/>
            <a:chOff x="3958076" y="1224829"/>
            <a:chExt cx="3821382" cy="1955123"/>
          </a:xfrm>
        </p:grpSpPr>
        <p:grpSp>
          <p:nvGrpSpPr>
            <p:cNvPr id="5" name="Group 4"/>
            <p:cNvGrpSpPr/>
            <p:nvPr/>
          </p:nvGrpSpPr>
          <p:grpSpPr>
            <a:xfrm>
              <a:off x="3958076" y="1224829"/>
              <a:ext cx="1691179" cy="1434553"/>
              <a:chOff x="3958076" y="1224829"/>
              <a:chExt cx="1691179" cy="1434553"/>
            </a:xfrm>
          </p:grpSpPr>
          <p:sp>
            <p:nvSpPr>
              <p:cNvPr id="18" name="Arc 17"/>
              <p:cNvSpPr/>
              <p:nvPr/>
            </p:nvSpPr>
            <p:spPr>
              <a:xfrm rot="16671519">
                <a:off x="4009202" y="1253466"/>
                <a:ext cx="1264046" cy="1314718"/>
              </a:xfrm>
              <a:prstGeom prst="arc">
                <a:avLst>
                  <a:gd name="adj1" fmla="val 16883970"/>
                  <a:gd name="adj2" fmla="val 3987925"/>
                </a:avLst>
              </a:prstGeom>
              <a:ln>
                <a:solidFill>
                  <a:schemeClr val="tx1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5297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0594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55891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41189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26486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11783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97080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82378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935944" y="1791039"/>
                <a:ext cx="713311" cy="241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5297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0594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55891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41189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26486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11783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97080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82378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 err="1"/>
                  <a:t>l</a:t>
                </a:r>
                <a:r>
                  <a:rPr lang="en-US" sz="2800" b="1" dirty="0" err="1" smtClean="0"/>
                  <a:t>asI</a:t>
                </a:r>
                <a:endParaRPr lang="en-US" sz="28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270028" y="2418365"/>
                <a:ext cx="815795" cy="241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5297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0594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55891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41189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26486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11783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97080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82378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 err="1"/>
                  <a:t>l</a:t>
                </a:r>
                <a:r>
                  <a:rPr lang="en-US" sz="2800" b="1" dirty="0" err="1" smtClean="0"/>
                  <a:t>asR</a:t>
                </a:r>
                <a:endParaRPr lang="en-US" b="1" dirty="0"/>
              </a:p>
            </p:txBody>
          </p:sp>
          <p:sp>
            <p:nvSpPr>
              <p:cNvPr id="22" name="Arc 21"/>
              <p:cNvSpPr/>
              <p:nvPr/>
            </p:nvSpPr>
            <p:spPr>
              <a:xfrm rot="4594817">
                <a:off x="3845917" y="1336988"/>
                <a:ext cx="1289580" cy="1065262"/>
              </a:xfrm>
              <a:prstGeom prst="arc">
                <a:avLst>
                  <a:gd name="adj1" fmla="val 1336635"/>
                  <a:gd name="adj2" fmla="val 4088095"/>
                </a:avLst>
              </a:prstGeom>
              <a:ln>
                <a:solidFill>
                  <a:schemeClr val="tx1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5297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0594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55891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41189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26486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11783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97080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82378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Arc 22"/>
              <p:cNvSpPr/>
              <p:nvPr/>
            </p:nvSpPr>
            <p:spPr>
              <a:xfrm rot="20930118">
                <a:off x="3998317" y="1489388"/>
                <a:ext cx="1289580" cy="1065262"/>
              </a:xfrm>
              <a:prstGeom prst="arc">
                <a:avLst>
                  <a:gd name="adj1" fmla="val 1336635"/>
                  <a:gd name="adj2" fmla="val 4088095"/>
                </a:avLst>
              </a:prstGeom>
              <a:ln>
                <a:solidFill>
                  <a:schemeClr val="tx1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5297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0594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55891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41189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26486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11783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97080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82378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>
              <a:off x="4977395" y="2540298"/>
              <a:ext cx="1415092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lgDash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6054102" y="1224829"/>
              <a:ext cx="1725356" cy="1445004"/>
              <a:chOff x="3958076" y="1224829"/>
              <a:chExt cx="1725356" cy="1445004"/>
            </a:xfrm>
          </p:grpSpPr>
          <p:sp>
            <p:nvSpPr>
              <p:cNvPr id="13" name="Arc 12"/>
              <p:cNvSpPr/>
              <p:nvPr/>
            </p:nvSpPr>
            <p:spPr>
              <a:xfrm rot="16671519">
                <a:off x="4009202" y="1253466"/>
                <a:ext cx="1264046" cy="1314718"/>
              </a:xfrm>
              <a:prstGeom prst="arc">
                <a:avLst>
                  <a:gd name="adj1" fmla="val 16883970"/>
                  <a:gd name="adj2" fmla="val 3987925"/>
                </a:avLst>
              </a:prstGeom>
              <a:ln>
                <a:solidFill>
                  <a:schemeClr val="tx1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5297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0594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55891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41189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26486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11783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97080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82378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970121" y="1795590"/>
                <a:ext cx="713311" cy="241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5297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0594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55891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41189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26486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11783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97080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82378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 err="1"/>
                  <a:t>r</a:t>
                </a:r>
                <a:r>
                  <a:rPr lang="en-US" sz="2800" b="1" dirty="0" err="1" smtClean="0"/>
                  <a:t>hlI</a:t>
                </a:r>
                <a:endParaRPr lang="en-US" b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284399" y="2428816"/>
                <a:ext cx="815795" cy="2410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5297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0594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55891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41189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26486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11783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97080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82378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b="1" dirty="0" err="1"/>
                  <a:t>r</a:t>
                </a:r>
                <a:r>
                  <a:rPr lang="en-US" sz="2800" b="1" dirty="0" err="1" smtClean="0"/>
                  <a:t>hlR</a:t>
                </a:r>
                <a:endParaRPr lang="en-US" b="1" dirty="0"/>
              </a:p>
            </p:txBody>
          </p:sp>
          <p:sp>
            <p:nvSpPr>
              <p:cNvPr id="16" name="Arc 15"/>
              <p:cNvSpPr/>
              <p:nvPr/>
            </p:nvSpPr>
            <p:spPr>
              <a:xfrm rot="4594817">
                <a:off x="3845917" y="1336988"/>
                <a:ext cx="1289580" cy="1065262"/>
              </a:xfrm>
              <a:prstGeom prst="arc">
                <a:avLst>
                  <a:gd name="adj1" fmla="val 1336635"/>
                  <a:gd name="adj2" fmla="val 4088095"/>
                </a:avLst>
              </a:prstGeom>
              <a:ln>
                <a:solidFill>
                  <a:schemeClr val="tx1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5297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0594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55891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41189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26486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11783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97080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82378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20930118">
                <a:off x="3998317" y="1489388"/>
                <a:ext cx="1289580" cy="1065262"/>
              </a:xfrm>
              <a:prstGeom prst="arc">
                <a:avLst>
                  <a:gd name="adj1" fmla="val 1336635"/>
                  <a:gd name="adj2" fmla="val 4088095"/>
                </a:avLst>
              </a:prstGeom>
              <a:ln>
                <a:solidFill>
                  <a:schemeClr val="tx1"/>
                </a:solidFill>
                <a:head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85297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70594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55891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41189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264862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1117835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970807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4823780" algn="l" defTabSz="3705945" rtl="0" eaLnBrk="1" latinLnBrk="0" hangingPunct="1">
                  <a:defRPr sz="7262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>
              <a:off x="6786151" y="2717652"/>
              <a:ext cx="0" cy="46230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Pie 47"/>
          <p:cNvSpPr/>
          <p:nvPr/>
        </p:nvSpPr>
        <p:spPr>
          <a:xfrm>
            <a:off x="4272894" y="1867757"/>
            <a:ext cx="1196022" cy="1260514"/>
          </a:xfrm>
          <a:prstGeom prst="pie">
            <a:avLst>
              <a:gd name="adj1" fmla="val 10876465"/>
              <a:gd name="adj2" fmla="val 16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Pie 48"/>
          <p:cNvSpPr/>
          <p:nvPr/>
        </p:nvSpPr>
        <p:spPr>
          <a:xfrm>
            <a:off x="8254723" y="1864129"/>
            <a:ext cx="1196022" cy="1260514"/>
          </a:xfrm>
          <a:prstGeom prst="pie">
            <a:avLst>
              <a:gd name="adj1" fmla="val 10876465"/>
              <a:gd name="adj2" fmla="val 1620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ame 2"/>
          <p:cNvSpPr/>
          <p:nvPr/>
        </p:nvSpPr>
        <p:spPr>
          <a:xfrm>
            <a:off x="4996542" y="4571754"/>
            <a:ext cx="6645729" cy="2094973"/>
          </a:xfrm>
          <a:prstGeom prst="frame">
            <a:avLst>
              <a:gd name="adj1" fmla="val 38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72299" y="3583212"/>
            <a:ext cx="2944766" cy="1426291"/>
            <a:chOff x="184195" y="3338644"/>
            <a:chExt cx="2944766" cy="1426291"/>
          </a:xfrm>
        </p:grpSpPr>
        <p:pic>
          <p:nvPicPr>
            <p:cNvPr id="27" name="Picture 6" descr="s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75" r="72760" b="3354"/>
            <a:stretch/>
          </p:blipFill>
          <p:spPr bwMode="auto">
            <a:xfrm>
              <a:off x="473214" y="3338644"/>
              <a:ext cx="2040720" cy="514350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s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3" t="85604" r="42350" b="2485"/>
            <a:stretch/>
          </p:blipFill>
          <p:spPr bwMode="auto">
            <a:xfrm>
              <a:off x="605593" y="3852994"/>
              <a:ext cx="2187697" cy="505988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s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0" t="86450" b="2940"/>
            <a:stretch/>
          </p:blipFill>
          <p:spPr bwMode="auto">
            <a:xfrm>
              <a:off x="184195" y="4327186"/>
              <a:ext cx="2944766" cy="437749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641197" y="4892684"/>
            <a:ext cx="2683852" cy="1624461"/>
            <a:chOff x="6465058" y="1194399"/>
            <a:chExt cx="4032379" cy="241993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91" t="33655" r="28216" b="38741"/>
            <a:stretch/>
          </p:blipFill>
          <p:spPr>
            <a:xfrm rot="5400000">
              <a:off x="8724245" y="1706354"/>
              <a:ext cx="2174783" cy="1371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7764054" y="1294130"/>
              <a:ext cx="1149575" cy="218541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63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extrusionH="76200" contourW="44450" prstMaterial="matte">
              <a:bevelT w="63500" h="63500" prst="artDeco"/>
              <a:extrusionClr>
                <a:schemeClr val="tx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92" r="4814" b="11296"/>
            <a:stretch/>
          </p:blipFill>
          <p:spPr>
            <a:xfrm rot="2400000" flipH="1">
              <a:off x="6782346" y="1316610"/>
              <a:ext cx="2103532" cy="209534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3" name="Rectangle 32"/>
            <p:cNvSpPr/>
            <p:nvPr/>
          </p:nvSpPr>
          <p:spPr>
            <a:xfrm>
              <a:off x="6855707" y="1194399"/>
              <a:ext cx="934406" cy="24199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5" t="51721" r="4074" b="6111"/>
            <a:stretch/>
          </p:blipFill>
          <p:spPr>
            <a:xfrm rot="5400000">
              <a:off x="5937744" y="1832079"/>
              <a:ext cx="2148841" cy="10942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cxnSp>
        <p:nvCxnSpPr>
          <p:cNvPr id="44" name="Straight Arrow Connector 43"/>
          <p:cNvCxnSpPr/>
          <p:nvPr/>
        </p:nvCxnSpPr>
        <p:spPr>
          <a:xfrm>
            <a:off x="5915129" y="3894263"/>
            <a:ext cx="0" cy="1003601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5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8749</TotalTime>
  <Words>907</Words>
  <Application>Microsoft Macintosh PowerPoint</Application>
  <PresentationFormat>Widescreen</PresentationFormat>
  <Paragraphs>153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Calibri Light</vt:lpstr>
      <vt:lpstr>Mangal</vt:lpstr>
      <vt:lpstr>Arial</vt:lpstr>
      <vt:lpstr>Office Theme</vt:lpstr>
      <vt:lpstr>Effects of Altered Quorum Sensing  Regulatory Networks on  Pseudomonas aeruginosa Pathogenesis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Quorum Sensing (QS)?</vt:lpstr>
      <vt:lpstr>Quorum Sensing in  P. aeruginosa</vt:lpstr>
      <vt:lpstr>Late chronic infections have  reduced QS phenotypes</vt:lpstr>
      <vt:lpstr>lasR- genotype does not  match predicted phenotype</vt:lpstr>
      <vt:lpstr>Phenotypic biomarkers  help to understand the  PA genome</vt:lpstr>
      <vt:lpstr>PowerPoint Presentation</vt:lpstr>
      <vt:lpstr>Conclusions</vt:lpstr>
      <vt:lpstr>Future Directions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Ava Karanjia (Student)</dc:creator>
  <cp:lastModifiedBy>Microsoft Office User</cp:lastModifiedBy>
  <cp:revision>67</cp:revision>
  <dcterms:created xsi:type="dcterms:W3CDTF">2018-10-01T02:08:05Z</dcterms:created>
  <dcterms:modified xsi:type="dcterms:W3CDTF">2020-04-04T00:53:16Z</dcterms:modified>
</cp:coreProperties>
</file>